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51" r:id="rId4"/>
    <p:sldId id="350" r:id="rId5"/>
    <p:sldId id="352" r:id="rId6"/>
    <p:sldId id="353" r:id="rId7"/>
    <p:sldId id="347" r:id="rId8"/>
    <p:sldId id="354" r:id="rId9"/>
    <p:sldId id="355" r:id="rId10"/>
    <p:sldId id="34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3775" autoAdjust="0"/>
  </p:normalViewPr>
  <p:slideViewPr>
    <p:cSldViewPr snapToGrid="0">
      <p:cViewPr varScale="1">
        <p:scale>
          <a:sx n="107" d="100"/>
          <a:sy n="107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8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06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33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4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9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2" y="5894738"/>
            <a:ext cx="828000" cy="82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673859" y="1467685"/>
            <a:ext cx="92729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Affective Dependency Graph for Sarcasm Detection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27087" y="6207092"/>
            <a:ext cx="2919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Nengqiang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Xiang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48466" y="4841125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SIGIR-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F50AC6-7FFD-48CC-AE92-F4392B13B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004" y="2512172"/>
            <a:ext cx="8649954" cy="226216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72F3F29-BE20-4CF6-9A3B-0B1F5C08DB9D}"/>
              </a:ext>
            </a:extLst>
          </p:cNvPr>
          <p:cNvSpPr txBox="1"/>
          <p:nvPr/>
        </p:nvSpPr>
        <p:spPr>
          <a:xfrm>
            <a:off x="4210968" y="5300954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https://github.com/HLT-HITSZ/ADGCN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F4B381-DB29-47DE-9D2B-E6173463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63" y="2180713"/>
            <a:ext cx="5238095" cy="11142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4111587-EADE-469D-9416-A29F258D5144}"/>
              </a:ext>
            </a:extLst>
          </p:cNvPr>
          <p:cNvSpPr txBox="1"/>
          <p:nvPr/>
        </p:nvSpPr>
        <p:spPr>
          <a:xfrm>
            <a:off x="3371674" y="3861511"/>
            <a:ext cx="61029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 range literal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inconsistencies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xplor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affective graph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 graph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sentence based on the affective information retrieved from external affective commonsense knowledge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SenticNet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roposed an Affective Dependency Graph Convolutional Network (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ADGCN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framework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D331879-6A61-4B54-91B4-4FAB96686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22" y="1746714"/>
            <a:ext cx="6478269" cy="47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4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0B40FE-3F1F-438A-84E9-7807326D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5" y="1515972"/>
            <a:ext cx="5550786" cy="45811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97DCAB-6943-49BE-8BB0-867FD54E14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0" b="13083"/>
          <a:stretch/>
        </p:blipFill>
        <p:spPr>
          <a:xfrm>
            <a:off x="6376182" y="2218471"/>
            <a:ext cx="4554673" cy="2814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8978A2-ECD3-47DB-B557-8495332B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717" y="2806113"/>
            <a:ext cx="2266618" cy="48079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B68E7D4-1FA7-46E7-89D1-355EAF1A4595}"/>
              </a:ext>
            </a:extLst>
          </p:cNvPr>
          <p:cNvSpPr txBox="1"/>
          <p:nvPr/>
        </p:nvSpPr>
        <p:spPr>
          <a:xfrm>
            <a:off x="6096000" y="1651265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①</a:t>
            </a:r>
            <a:r>
              <a:rPr lang="zh-CN" altLang="en-US" b="1" dirty="0"/>
              <a:t>Deriving Affective and Dependency Graphs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7B3EFC-218C-434E-808A-9AA711E10E4A}"/>
              </a:ext>
            </a:extLst>
          </p:cNvPr>
          <p:cNvSpPr/>
          <p:nvPr/>
        </p:nvSpPr>
        <p:spPr>
          <a:xfrm>
            <a:off x="1084380" y="3499951"/>
            <a:ext cx="2013358" cy="1302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7FEE044-CB03-4110-98A1-AF016F1B4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570" y="2946739"/>
            <a:ext cx="1135499" cy="28144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96455B-F0AC-402F-8848-E56D03785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844" y="3399662"/>
            <a:ext cx="5533333" cy="3428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37200E4-7283-4D95-BEC3-A5F3B5EDA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2416" y="3732100"/>
            <a:ext cx="2276190" cy="27619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FDB12F4-79C9-4B09-B255-6623FE745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8606" y="3732100"/>
            <a:ext cx="3628571" cy="26666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EF8A725-3F56-4B8C-876D-8A1285141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0510" y="4008290"/>
            <a:ext cx="5866667" cy="28571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D7E5FE0-B2BA-4C3F-BB6B-FB0985716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7327" y="4405022"/>
            <a:ext cx="2552381" cy="52381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6C60CB4-1BAD-4C3D-BFFE-21B64D93F3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4763" y="5059770"/>
            <a:ext cx="4923809" cy="26666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AAD67C-8141-43DB-AAA5-3FCB42C986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5026436"/>
            <a:ext cx="1019048" cy="33333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9E35955-98E7-469B-818E-874007BAAD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0615" y="4475595"/>
            <a:ext cx="1171429" cy="33333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DCA6070-6873-485D-9B48-5986C033F9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87437" y="5391591"/>
            <a:ext cx="933333" cy="29523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E842EEA-3748-4D98-831A-EAE4BBFC3D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7489" y="5418408"/>
            <a:ext cx="1142857" cy="27619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A74EFE5-455E-4E32-9A1C-ACB0E5017B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7065" y="5443945"/>
            <a:ext cx="1942857" cy="266667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15B396A-68A1-42FC-B0F8-2C634EDD1C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12826" y="5760937"/>
            <a:ext cx="5561905" cy="31428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1714E50-09C1-4EA5-A2C9-67BAD42A3557}"/>
              </a:ext>
            </a:extLst>
          </p:cNvPr>
          <p:cNvSpPr txBox="1"/>
          <p:nvPr/>
        </p:nvSpPr>
        <p:spPr>
          <a:xfrm>
            <a:off x="10299608" y="2948356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1</a:t>
            </a:r>
            <a:r>
              <a:rPr lang="zh-CN" altLang="en-US" sz="1600" b="1" dirty="0"/>
              <a:t>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71C239A-BA4C-4CB0-9190-29C9692684A7}"/>
              </a:ext>
            </a:extLst>
          </p:cNvPr>
          <p:cNvSpPr txBox="1"/>
          <p:nvPr/>
        </p:nvSpPr>
        <p:spPr>
          <a:xfrm>
            <a:off x="10756402" y="4525895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0B40FE-3F1F-438A-84E9-7807326D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69" y="1506355"/>
            <a:ext cx="5550786" cy="458111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B68E7D4-1FA7-46E7-89D1-355EAF1A4595}"/>
              </a:ext>
            </a:extLst>
          </p:cNvPr>
          <p:cNvSpPr txBox="1"/>
          <p:nvPr/>
        </p:nvSpPr>
        <p:spPr>
          <a:xfrm>
            <a:off x="6649673" y="1768711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②</a:t>
            </a:r>
            <a:r>
              <a:rPr lang="en-US" altLang="zh-CN" b="1" dirty="0"/>
              <a:t>Learning Context Representation</a:t>
            </a:r>
            <a:endParaRPr lang="zh-CN" altLang="en-US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7B3EFC-218C-434E-808A-9AA711E10E4A}"/>
              </a:ext>
            </a:extLst>
          </p:cNvPr>
          <p:cNvSpPr/>
          <p:nvPr/>
        </p:nvSpPr>
        <p:spPr>
          <a:xfrm>
            <a:off x="3187817" y="3228187"/>
            <a:ext cx="2216980" cy="2325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4C82C4-CF55-463B-94C7-B0FEC5C9F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4"/>
          <a:stretch/>
        </p:blipFill>
        <p:spPr>
          <a:xfrm>
            <a:off x="5866517" y="2818702"/>
            <a:ext cx="5744172" cy="22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0B40FE-3F1F-438A-84E9-7807326D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7" y="1506355"/>
            <a:ext cx="5550786" cy="458111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B68E7D4-1FA7-46E7-89D1-355EAF1A4595}"/>
              </a:ext>
            </a:extLst>
          </p:cNvPr>
          <p:cNvSpPr txBox="1"/>
          <p:nvPr/>
        </p:nvSpPr>
        <p:spPr>
          <a:xfrm>
            <a:off x="6339281" y="1789802"/>
            <a:ext cx="610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en-US" altLang="zh-CN" b="1" dirty="0"/>
              <a:t>Learning Graph Representation</a:t>
            </a:r>
            <a:endParaRPr lang="zh-CN" altLang="en-US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7B3EFC-218C-434E-808A-9AA711E10E4A}"/>
              </a:ext>
            </a:extLst>
          </p:cNvPr>
          <p:cNvSpPr/>
          <p:nvPr/>
        </p:nvSpPr>
        <p:spPr>
          <a:xfrm>
            <a:off x="2340528" y="2550253"/>
            <a:ext cx="2810312" cy="1535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70C7EA-55A4-44A3-95B0-02442599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731" y="2442580"/>
            <a:ext cx="4769338" cy="5595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2886D9-8E18-4638-BD81-57EB4D5AD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069" y="2572650"/>
            <a:ext cx="1254050" cy="2993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CD859F-8DC0-4A4B-A6B4-F50E1A00D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096" y="3042700"/>
            <a:ext cx="1911124" cy="3055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1DEE727-C5FA-4127-A086-A5A7D0666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935" y="3509761"/>
            <a:ext cx="4769338" cy="8205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6A5958-8D01-4653-89B9-A8C3D7E53E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207"/>
          <a:stretch/>
        </p:blipFill>
        <p:spPr>
          <a:xfrm>
            <a:off x="5951894" y="4410446"/>
            <a:ext cx="3066272" cy="4963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E9BC3AC-12AA-4564-9F47-252B24F561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284" y="5005517"/>
            <a:ext cx="3361211" cy="8281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F482E13-C047-4C51-8B64-D1BAD7AE09CD}"/>
              </a:ext>
            </a:extLst>
          </p:cNvPr>
          <p:cNvSpPr txBox="1"/>
          <p:nvPr/>
        </p:nvSpPr>
        <p:spPr>
          <a:xfrm>
            <a:off x="11249866" y="257265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4</a:t>
            </a:r>
            <a:r>
              <a:rPr lang="zh-CN" altLang="en-US" sz="1600" b="1" dirty="0"/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0770B46-16F0-401C-8A2D-013DF849147B}"/>
              </a:ext>
            </a:extLst>
          </p:cNvPr>
          <p:cNvSpPr txBox="1"/>
          <p:nvPr/>
        </p:nvSpPr>
        <p:spPr>
          <a:xfrm>
            <a:off x="9932055" y="3796913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5</a:t>
            </a:r>
            <a:r>
              <a:rPr lang="zh-CN" altLang="en-US" sz="1600" b="1" dirty="0"/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574FD1-D67F-4A6A-AF36-B75B75873D54}"/>
              </a:ext>
            </a:extLst>
          </p:cNvPr>
          <p:cNvSpPr txBox="1"/>
          <p:nvPr/>
        </p:nvSpPr>
        <p:spPr>
          <a:xfrm>
            <a:off x="9753634" y="448130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6</a:t>
            </a:r>
            <a:r>
              <a:rPr lang="zh-CN" altLang="en-US" sz="1600" b="1" dirty="0"/>
              <a:t>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3186161-E1A6-44FA-9523-CD644644511F}"/>
              </a:ext>
            </a:extLst>
          </p:cNvPr>
          <p:cNvSpPr txBox="1"/>
          <p:nvPr/>
        </p:nvSpPr>
        <p:spPr>
          <a:xfrm>
            <a:off x="9229619" y="525516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（</a:t>
            </a:r>
            <a:r>
              <a:rPr lang="en-US" altLang="zh-CN" sz="1600" b="1" dirty="0"/>
              <a:t>7</a:t>
            </a:r>
            <a:r>
              <a:rPr lang="zh-CN" altLang="en-US" sz="1600" b="1" dirty="0"/>
              <a:t>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AD814F-76F6-4230-8603-ADA4666D8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0396" y="4417830"/>
            <a:ext cx="811453" cy="3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5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7D3579C-ADAF-4BA4-88C1-5A868E87F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2" y="2297678"/>
            <a:ext cx="5770164" cy="310154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89885E0-5117-49C0-AF02-07842F0B5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893" y="2136262"/>
            <a:ext cx="5440596" cy="3424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2919A9-DD7C-4BA4-A38B-448A6D61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6" y="1658886"/>
            <a:ext cx="10342857" cy="4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512C46B-C847-4DD0-AA17-19249857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8" y="2736943"/>
            <a:ext cx="5313168" cy="18829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9053EC-4B48-4816-A267-8160D4E0C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146" y="2096408"/>
            <a:ext cx="6106786" cy="38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8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113</Words>
  <Application>Microsoft Office PowerPoint</Application>
  <PresentationFormat>宽屏</PresentationFormat>
  <Paragraphs>26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项 能强</cp:lastModifiedBy>
  <cp:revision>2172</cp:revision>
  <dcterms:created xsi:type="dcterms:W3CDTF">2017-04-22T07:59:00Z</dcterms:created>
  <dcterms:modified xsi:type="dcterms:W3CDTF">2022-01-12T11:50:13Z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